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/>
    <p:restoredTop sz="87169"/>
  </p:normalViewPr>
  <p:slideViewPr>
    <p:cSldViewPr snapToGrid="0" snapToObjects="1">
      <p:cViewPr varScale="1">
        <p:scale>
          <a:sx n="132" d="100"/>
          <a:sy n="132" d="100"/>
        </p:scale>
        <p:origin x="192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A2A696-83EA-5840-967B-AF6FCC4E9F1B}" type="datetimeFigureOut">
              <a:rPr lang="en-US" smtClean="0"/>
              <a:t>2/25/18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2EFAE0-F889-0D49-886A-84D5179F7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752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artifact sizes keep growing as the application functionality evolves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Every node in a deployment topology would ideally have to be of the same computation power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Deployment rollback would ideally bring the complete application back to the previous best known state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Any small change in the application would have undergo the complete lifecycle of all the quality checks and deployment across.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other big challenge would be is session stickiness. (Session stickiness is the concept is re-routing a request back to the same node in a cluster served every time).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only option left to scale the application would be in terms of infrastructure in terms of computation or slicing the application into modules.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EFAE0-F889-0D49-886A-84D5179F743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11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2/25/18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2/25/18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2/25/18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2/25/18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B113F-45F5-444E-B1C4-3D456E15AB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Let’s </a:t>
            </a:r>
            <a:r>
              <a:rPr lang="en-US" dirty="0" err="1"/>
              <a:t>Microservices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1FC312-8582-D24A-B6DE-10F62A4C2F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</a:t>
            </a:r>
          </a:p>
          <a:p>
            <a:r>
              <a:rPr lang="en-US" dirty="0"/>
              <a:t>Subrahmanyam Devarakonda</a:t>
            </a:r>
          </a:p>
        </p:txBody>
      </p:sp>
    </p:spTree>
    <p:extLst>
      <p:ext uri="{BB962C8B-B14F-4D97-AF65-F5344CB8AC3E}">
        <p14:creationId xmlns:p14="http://schemas.microsoft.com/office/powerpoint/2010/main" val="87095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0FBCAB-0A17-114B-B865-3DB115AB7D9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1" y="668865"/>
            <a:ext cx="9584266" cy="547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86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D71AC-7238-524E-B184-453AA492B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Applications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6A2D4D-AE6F-9F43-913B-4867DCA55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5496" y="2557463"/>
            <a:ext cx="6601007" cy="3317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DA43A6-893B-A849-BDBC-D4373683E3AD}"/>
              </a:ext>
            </a:extLst>
          </p:cNvPr>
          <p:cNvSpPr txBox="1"/>
          <p:nvPr/>
        </p:nvSpPr>
        <p:spPr>
          <a:xfrm>
            <a:off x="11726333" y="3285067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72143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C2F15-FA62-0748-9142-8BB146880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</a:t>
            </a:r>
            <a:r>
              <a:rPr lang="en-US" dirty="0" err="1"/>
              <a:t>Monolithic’s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5F894-BDB2-C14E-A816-3C4E22183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whole application is packaged into a single artifact. </a:t>
            </a:r>
          </a:p>
          <a:p>
            <a:r>
              <a:rPr lang="en-US" dirty="0"/>
              <a:t>Any small change within the application would need a need complete makeover.</a:t>
            </a:r>
          </a:p>
          <a:p>
            <a:r>
              <a:rPr lang="en-US" dirty="0"/>
              <a:t>Scaling the application to cater over the planned capacity would grow in complexity with the size of the application.</a:t>
            </a:r>
          </a:p>
          <a:p>
            <a:r>
              <a:rPr lang="en-US" dirty="0"/>
              <a:t>Its tough to build application architecture with varied computation needs.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627EFF-C001-2149-A676-70DABFC43EE4}"/>
              </a:ext>
            </a:extLst>
          </p:cNvPr>
          <p:cNvSpPr txBox="1"/>
          <p:nvPr/>
        </p:nvSpPr>
        <p:spPr>
          <a:xfrm>
            <a:off x="11726333" y="3285067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75826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6EF6F-DB47-7145-B8C1-8B628E4C3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J2EE Stack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7FE286-EA41-C04E-916A-16AA81FC12A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2" y="2523473"/>
            <a:ext cx="5054600" cy="36190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EB33A3-F25C-B64B-BBAE-2EEF204714C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0" y="2815370"/>
            <a:ext cx="4051300" cy="3035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0CA23A-A07F-7346-8DA2-AF0383066348}"/>
              </a:ext>
            </a:extLst>
          </p:cNvPr>
          <p:cNvSpPr txBox="1"/>
          <p:nvPr/>
        </p:nvSpPr>
        <p:spPr>
          <a:xfrm>
            <a:off x="11726333" y="3285067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44394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3BDC6-F7D0-F442-89A8-1E6CF4B48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RoR</a:t>
            </a:r>
            <a:r>
              <a:rPr lang="en-US" dirty="0"/>
              <a:t> Stack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2371CF-CB2C-2748-9F6C-F8BDD5BFCFA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8500" y="2580217"/>
            <a:ext cx="5715000" cy="3441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6419F6-1B87-9644-B137-7D9997013788}"/>
              </a:ext>
            </a:extLst>
          </p:cNvPr>
          <p:cNvSpPr txBox="1"/>
          <p:nvPr/>
        </p:nvSpPr>
        <p:spPr>
          <a:xfrm>
            <a:off x="11726333" y="3285067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208987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066EB-3869-8343-9CA0-411F462A8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NodeJS</a:t>
            </a:r>
            <a:r>
              <a:rPr lang="en-US" dirty="0"/>
              <a:t> Stack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5FD8A7-5120-9847-96FE-5DFA2F29263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2" y="2628900"/>
            <a:ext cx="3810000" cy="1498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C07DA1-6F1D-9C45-A6C5-C17DD74C3C5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2" y="4208637"/>
            <a:ext cx="3437465" cy="1964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DEEDE5-377D-B74F-B4B2-789755542B0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2181" y="2628900"/>
            <a:ext cx="3554417" cy="3544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D67FB0-0B36-6E49-BBB6-69AD974335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8294" y="4208637"/>
            <a:ext cx="3499287" cy="19642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109B2C-C4FF-2544-B347-101E04911770}"/>
              </a:ext>
            </a:extLst>
          </p:cNvPr>
          <p:cNvSpPr txBox="1"/>
          <p:nvPr/>
        </p:nvSpPr>
        <p:spPr>
          <a:xfrm>
            <a:off x="11726333" y="3285067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62624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0A305-D985-6748-8563-B74EBA9BF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estore</a:t>
            </a:r>
            <a:r>
              <a:rPr lang="en-US" dirty="0"/>
              <a:t> monolithic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0E3392-3BBE-824E-811F-2E4D9924824F}"/>
              </a:ext>
            </a:extLst>
          </p:cNvPr>
          <p:cNvSpPr txBox="1"/>
          <p:nvPr/>
        </p:nvSpPr>
        <p:spPr>
          <a:xfrm>
            <a:off x="11726333" y="3285067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992E872-E0C7-8D4C-BFBE-59DB1F684243}"/>
              </a:ext>
            </a:extLst>
          </p:cNvPr>
          <p:cNvSpPr/>
          <p:nvPr/>
        </p:nvSpPr>
        <p:spPr>
          <a:xfrm>
            <a:off x="1295402" y="3410908"/>
            <a:ext cx="976160" cy="1016713"/>
          </a:xfrm>
          <a:prstGeom prst="ellipse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1DA3E3-1B8B-3041-A2D4-C74FC0F267BB}"/>
              </a:ext>
            </a:extLst>
          </p:cNvPr>
          <p:cNvSpPr txBox="1"/>
          <p:nvPr/>
        </p:nvSpPr>
        <p:spPr>
          <a:xfrm>
            <a:off x="1471848" y="3810041"/>
            <a:ext cx="6431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CLIENT</a:t>
            </a:r>
            <a:endParaRPr lang="en-US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C748BC-E3B5-2147-A1B5-B131F501FD60}"/>
              </a:ext>
            </a:extLst>
          </p:cNvPr>
          <p:cNvSpPr/>
          <p:nvPr/>
        </p:nvSpPr>
        <p:spPr>
          <a:xfrm>
            <a:off x="3352341" y="2755900"/>
            <a:ext cx="5859036" cy="2589196"/>
          </a:xfrm>
          <a:prstGeom prst="rect">
            <a:avLst/>
          </a:prstGeom>
          <a:noFill/>
          <a:ln>
            <a:solidFill>
              <a:schemeClr val="accent4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agnetic Disk 8">
            <a:extLst>
              <a:ext uri="{FF2B5EF4-FFF2-40B4-BE49-F238E27FC236}">
                <a16:creationId xmlns:a16="http://schemas.microsoft.com/office/drawing/2014/main" id="{4D136A28-A13F-E248-B61A-AB14CCCFCC3E}"/>
              </a:ext>
            </a:extLst>
          </p:cNvPr>
          <p:cNvSpPr/>
          <p:nvPr/>
        </p:nvSpPr>
        <p:spPr>
          <a:xfrm>
            <a:off x="10173903" y="3420533"/>
            <a:ext cx="972151" cy="989620"/>
          </a:xfrm>
          <a:prstGeom prst="flowChartMagneticDisk">
            <a:avLst/>
          </a:prstGeom>
          <a:noFill/>
          <a:ln>
            <a:solidFill>
              <a:srgbClr val="00206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804A21-5114-E149-BFDC-4B9DAD6EE68F}"/>
              </a:ext>
            </a:extLst>
          </p:cNvPr>
          <p:cNvSpPr txBox="1"/>
          <p:nvPr/>
        </p:nvSpPr>
        <p:spPr>
          <a:xfrm>
            <a:off x="10407344" y="393851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3539A30-E9C8-8A43-9B7D-E6773AB410D4}"/>
              </a:ext>
            </a:extLst>
          </p:cNvPr>
          <p:cNvSpPr/>
          <p:nvPr/>
        </p:nvSpPr>
        <p:spPr>
          <a:xfrm>
            <a:off x="3628724" y="2868328"/>
            <a:ext cx="1126156" cy="2348565"/>
          </a:xfrm>
          <a:prstGeom prst="roundRect">
            <a:avLst/>
          </a:prstGeom>
          <a:noFill/>
          <a:ln>
            <a:solidFill>
              <a:srgbClr val="00B0F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5FCE693-ED45-DE49-9615-8D90885F8D3D}"/>
              </a:ext>
            </a:extLst>
          </p:cNvPr>
          <p:cNvSpPr/>
          <p:nvPr/>
        </p:nvSpPr>
        <p:spPr>
          <a:xfrm>
            <a:off x="5211378" y="2876215"/>
            <a:ext cx="1725158" cy="2348565"/>
          </a:xfrm>
          <a:prstGeom prst="round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DD1CA3-2775-0745-9ADB-8170D4F180E0}"/>
              </a:ext>
            </a:extLst>
          </p:cNvPr>
          <p:cNvSpPr txBox="1"/>
          <p:nvPr/>
        </p:nvSpPr>
        <p:spPr>
          <a:xfrm>
            <a:off x="5528816" y="4873384"/>
            <a:ext cx="1090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solidFill>
                  <a:srgbClr val="FF0000"/>
                </a:solidFill>
              </a:rPr>
              <a:t>Service Layer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FA1722-4C0D-2C4F-B346-6AEAF62AC9F6}"/>
              </a:ext>
            </a:extLst>
          </p:cNvPr>
          <p:cNvSpPr txBox="1"/>
          <p:nvPr/>
        </p:nvSpPr>
        <p:spPr>
          <a:xfrm>
            <a:off x="3660363" y="4865495"/>
            <a:ext cx="1090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solidFill>
                  <a:srgbClr val="00B0F0"/>
                </a:solidFill>
              </a:rPr>
              <a:t>UI</a:t>
            </a:r>
            <a:endParaRPr lang="en-US" b="1" i="1" dirty="0">
              <a:solidFill>
                <a:srgbClr val="00B0F0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F794C92-F0C3-8E4A-9F8A-CEB38E66BC49}"/>
              </a:ext>
            </a:extLst>
          </p:cNvPr>
          <p:cNvSpPr/>
          <p:nvPr/>
        </p:nvSpPr>
        <p:spPr>
          <a:xfrm>
            <a:off x="5351646" y="3089709"/>
            <a:ext cx="1453415" cy="471638"/>
          </a:xfrm>
          <a:prstGeom prst="round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4ECDB7F-3B09-2844-AEC8-523507AFBD61}"/>
              </a:ext>
            </a:extLst>
          </p:cNvPr>
          <p:cNvSpPr/>
          <p:nvPr/>
        </p:nvSpPr>
        <p:spPr>
          <a:xfrm>
            <a:off x="5369292" y="3745727"/>
            <a:ext cx="1453415" cy="471638"/>
          </a:xfrm>
          <a:prstGeom prst="round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9D1C87C-8236-0440-9E16-994A3676D271}"/>
              </a:ext>
            </a:extLst>
          </p:cNvPr>
          <p:cNvSpPr/>
          <p:nvPr/>
        </p:nvSpPr>
        <p:spPr>
          <a:xfrm>
            <a:off x="5369292" y="4377214"/>
            <a:ext cx="1453415" cy="471638"/>
          </a:xfrm>
          <a:prstGeom prst="round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C4BD95-B1D0-C844-ADD9-906965E53AC6}"/>
              </a:ext>
            </a:extLst>
          </p:cNvPr>
          <p:cNvSpPr txBox="1"/>
          <p:nvPr/>
        </p:nvSpPr>
        <p:spPr>
          <a:xfrm>
            <a:off x="5464384" y="3282033"/>
            <a:ext cx="1191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Catalog Service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AE849F-0453-484E-A9A4-B9AA36D76866}"/>
              </a:ext>
            </a:extLst>
          </p:cNvPr>
          <p:cNvSpPr txBox="1"/>
          <p:nvPr/>
        </p:nvSpPr>
        <p:spPr>
          <a:xfrm>
            <a:off x="5558924" y="3904108"/>
            <a:ext cx="997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User Service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457295-5433-1147-8095-1BBEFA822134}"/>
              </a:ext>
            </a:extLst>
          </p:cNvPr>
          <p:cNvSpPr txBox="1"/>
          <p:nvPr/>
        </p:nvSpPr>
        <p:spPr>
          <a:xfrm>
            <a:off x="5469192" y="4548766"/>
            <a:ext cx="1076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Order Service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0D087E6-83D5-0D4A-B375-DA5B79822022}"/>
              </a:ext>
            </a:extLst>
          </p:cNvPr>
          <p:cNvSpPr/>
          <p:nvPr/>
        </p:nvSpPr>
        <p:spPr>
          <a:xfrm>
            <a:off x="7211377" y="2876215"/>
            <a:ext cx="1725158" cy="2348565"/>
          </a:xfrm>
          <a:prstGeom prst="roundRect">
            <a:avLst/>
          </a:prstGeom>
          <a:noFill/>
          <a:ln>
            <a:solidFill>
              <a:srgbClr val="00B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858A02-7B27-FE44-8FBF-3EA4077A3106}"/>
              </a:ext>
            </a:extLst>
          </p:cNvPr>
          <p:cNvSpPr txBox="1"/>
          <p:nvPr/>
        </p:nvSpPr>
        <p:spPr>
          <a:xfrm>
            <a:off x="7528815" y="4873384"/>
            <a:ext cx="1090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solidFill>
                  <a:srgbClr val="00B050"/>
                </a:solidFill>
              </a:rPr>
              <a:t>Repo Layer</a:t>
            </a:r>
            <a:endParaRPr lang="en-US" b="1" i="1" dirty="0">
              <a:solidFill>
                <a:srgbClr val="00B050"/>
              </a:solidFill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8408E50-6AE1-0D42-8CDC-C2EFCC2392D1}"/>
              </a:ext>
            </a:extLst>
          </p:cNvPr>
          <p:cNvSpPr/>
          <p:nvPr/>
        </p:nvSpPr>
        <p:spPr>
          <a:xfrm>
            <a:off x="7351645" y="3089709"/>
            <a:ext cx="1453415" cy="471638"/>
          </a:xfrm>
          <a:prstGeom prst="round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50E4611-763D-0241-B27F-F041F5D8F0EF}"/>
              </a:ext>
            </a:extLst>
          </p:cNvPr>
          <p:cNvSpPr/>
          <p:nvPr/>
        </p:nvSpPr>
        <p:spPr>
          <a:xfrm>
            <a:off x="7369291" y="3745727"/>
            <a:ext cx="1453415" cy="471638"/>
          </a:xfrm>
          <a:prstGeom prst="round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53033033-BE45-9B4B-BCF4-801CEDA7D4DE}"/>
              </a:ext>
            </a:extLst>
          </p:cNvPr>
          <p:cNvSpPr/>
          <p:nvPr/>
        </p:nvSpPr>
        <p:spPr>
          <a:xfrm>
            <a:off x="7369291" y="4377214"/>
            <a:ext cx="1453415" cy="471638"/>
          </a:xfrm>
          <a:prstGeom prst="round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16CCD6-3082-9D47-8099-5FEEDD4065DA}"/>
              </a:ext>
            </a:extLst>
          </p:cNvPr>
          <p:cNvSpPr txBox="1"/>
          <p:nvPr/>
        </p:nvSpPr>
        <p:spPr>
          <a:xfrm>
            <a:off x="7526869" y="3282033"/>
            <a:ext cx="10670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Catalog Repo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D5BC4F-3936-4649-BC5B-DD67B9FA6DDE}"/>
              </a:ext>
            </a:extLst>
          </p:cNvPr>
          <p:cNvSpPr txBox="1"/>
          <p:nvPr/>
        </p:nvSpPr>
        <p:spPr>
          <a:xfrm>
            <a:off x="7621408" y="3904108"/>
            <a:ext cx="872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User Repo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4687BC-FCC9-F942-94A4-2CF4A5635B30}"/>
              </a:ext>
            </a:extLst>
          </p:cNvPr>
          <p:cNvSpPr txBox="1"/>
          <p:nvPr/>
        </p:nvSpPr>
        <p:spPr>
          <a:xfrm>
            <a:off x="7531676" y="4548766"/>
            <a:ext cx="9510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Order Repo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5F51D66-899F-014D-BA2F-F8E2BE553301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2271562" y="3919265"/>
            <a:ext cx="1080779" cy="0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73B0F58-CB44-DE41-AFA2-581D46677AB5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9211377" y="3915343"/>
            <a:ext cx="962526" cy="3922"/>
          </a:xfrm>
          <a:prstGeom prst="straightConnector1">
            <a:avLst/>
          </a:prstGeom>
          <a:ln w="19050">
            <a:solidFill>
              <a:srgbClr val="00206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28E4CC4-2198-F246-9ACC-DF2500A61580}"/>
              </a:ext>
            </a:extLst>
          </p:cNvPr>
          <p:cNvCxnSpPr>
            <a:cxnSpLocks/>
          </p:cNvCxnSpPr>
          <p:nvPr/>
        </p:nvCxnSpPr>
        <p:spPr>
          <a:xfrm>
            <a:off x="4750645" y="3745906"/>
            <a:ext cx="460733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CC14D22-D3F0-5B4C-9068-13D736FC9680}"/>
              </a:ext>
            </a:extLst>
          </p:cNvPr>
          <p:cNvCxnSpPr>
            <a:cxnSpLocks/>
          </p:cNvCxnSpPr>
          <p:nvPr/>
        </p:nvCxnSpPr>
        <p:spPr>
          <a:xfrm>
            <a:off x="6936536" y="3654399"/>
            <a:ext cx="274841" cy="0"/>
          </a:xfrm>
          <a:prstGeom prst="straightConnector1">
            <a:avLst/>
          </a:prstGeom>
          <a:ln w="19050"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18D9256-DFC1-A04B-BFA0-9D6081BE9BC9}"/>
              </a:ext>
            </a:extLst>
          </p:cNvPr>
          <p:cNvCxnSpPr>
            <a:cxnSpLocks/>
          </p:cNvCxnSpPr>
          <p:nvPr/>
        </p:nvCxnSpPr>
        <p:spPr>
          <a:xfrm flipH="1">
            <a:off x="6950566" y="4226991"/>
            <a:ext cx="260811" cy="0"/>
          </a:xfrm>
          <a:prstGeom prst="straightConnector1">
            <a:avLst/>
          </a:prstGeom>
          <a:ln w="19050">
            <a:solidFill>
              <a:srgbClr val="00B05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B5E4635-161C-DF4F-B2D7-80F83FCCD6A6}"/>
              </a:ext>
            </a:extLst>
          </p:cNvPr>
          <p:cNvCxnSpPr>
            <a:cxnSpLocks/>
          </p:cNvCxnSpPr>
          <p:nvPr/>
        </p:nvCxnSpPr>
        <p:spPr>
          <a:xfrm flipH="1">
            <a:off x="4750646" y="4548766"/>
            <a:ext cx="460732" cy="0"/>
          </a:xfrm>
          <a:prstGeom prst="straightConnector1">
            <a:avLst/>
          </a:prstGeom>
          <a:ln w="19050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765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0A305-D985-6748-8563-B74EBA9BF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estore</a:t>
            </a:r>
            <a:r>
              <a:rPr lang="en-US" dirty="0"/>
              <a:t> </a:t>
            </a:r>
            <a:r>
              <a:rPr lang="en-US" dirty="0" err="1"/>
              <a:t>microservice</a:t>
            </a:r>
            <a:r>
              <a:rPr lang="en-US" dirty="0"/>
              <a:t>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0E3392-3BBE-824E-811F-2E4D9924824F}"/>
              </a:ext>
            </a:extLst>
          </p:cNvPr>
          <p:cNvSpPr txBox="1"/>
          <p:nvPr/>
        </p:nvSpPr>
        <p:spPr>
          <a:xfrm>
            <a:off x="11726333" y="3285067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992E872-E0C7-8D4C-BFBE-59DB1F684243}"/>
              </a:ext>
            </a:extLst>
          </p:cNvPr>
          <p:cNvSpPr/>
          <p:nvPr/>
        </p:nvSpPr>
        <p:spPr>
          <a:xfrm>
            <a:off x="1295402" y="3410908"/>
            <a:ext cx="976160" cy="1016713"/>
          </a:xfrm>
          <a:prstGeom prst="ellipse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1DA3E3-1B8B-3041-A2D4-C74FC0F267BB}"/>
              </a:ext>
            </a:extLst>
          </p:cNvPr>
          <p:cNvSpPr txBox="1"/>
          <p:nvPr/>
        </p:nvSpPr>
        <p:spPr>
          <a:xfrm>
            <a:off x="1471848" y="3810041"/>
            <a:ext cx="6431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CLIENT</a:t>
            </a:r>
            <a:endParaRPr lang="en-US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C748BC-E3B5-2147-A1B5-B131F501FD60}"/>
              </a:ext>
            </a:extLst>
          </p:cNvPr>
          <p:cNvSpPr/>
          <p:nvPr/>
        </p:nvSpPr>
        <p:spPr>
          <a:xfrm>
            <a:off x="3352340" y="2755899"/>
            <a:ext cx="6783189" cy="2835129"/>
          </a:xfrm>
          <a:prstGeom prst="rect">
            <a:avLst/>
          </a:prstGeom>
          <a:noFill/>
          <a:ln>
            <a:solidFill>
              <a:schemeClr val="accent4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3539A30-E9C8-8A43-9B7D-E6773AB410D4}"/>
              </a:ext>
            </a:extLst>
          </p:cNvPr>
          <p:cNvSpPr/>
          <p:nvPr/>
        </p:nvSpPr>
        <p:spPr>
          <a:xfrm>
            <a:off x="3628724" y="2868328"/>
            <a:ext cx="1121921" cy="2584777"/>
          </a:xfrm>
          <a:prstGeom prst="roundRect">
            <a:avLst/>
          </a:prstGeom>
          <a:noFill/>
          <a:ln>
            <a:solidFill>
              <a:srgbClr val="00B0F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FA1722-4C0D-2C4F-B346-6AEAF62AC9F6}"/>
              </a:ext>
            </a:extLst>
          </p:cNvPr>
          <p:cNvSpPr txBox="1"/>
          <p:nvPr/>
        </p:nvSpPr>
        <p:spPr>
          <a:xfrm>
            <a:off x="3660363" y="4865495"/>
            <a:ext cx="1090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solidFill>
                  <a:srgbClr val="00B0F0"/>
                </a:solidFill>
              </a:rPr>
              <a:t>UI</a:t>
            </a:r>
            <a:endParaRPr lang="en-US" b="1" i="1" dirty="0">
              <a:solidFill>
                <a:srgbClr val="00B0F0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5F51D66-899F-014D-BA2F-F8E2BE553301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2271562" y="3919265"/>
            <a:ext cx="1080779" cy="0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14CD453-1B2C-CA49-AA29-2C78747B5F33}"/>
              </a:ext>
            </a:extLst>
          </p:cNvPr>
          <p:cNvSpPr/>
          <p:nvPr/>
        </p:nvSpPr>
        <p:spPr>
          <a:xfrm>
            <a:off x="5390147" y="2873853"/>
            <a:ext cx="4466122" cy="750771"/>
          </a:xfrm>
          <a:prstGeom prst="round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6DE32934-1BEC-594D-8226-8195D5443B8F}"/>
              </a:ext>
            </a:extLst>
          </p:cNvPr>
          <p:cNvSpPr/>
          <p:nvPr/>
        </p:nvSpPr>
        <p:spPr>
          <a:xfrm>
            <a:off x="5515275" y="3049248"/>
            <a:ext cx="3176338" cy="471638"/>
          </a:xfrm>
          <a:prstGeom prst="round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363008F-B96E-2341-A407-8C63528717F7}"/>
              </a:ext>
            </a:extLst>
          </p:cNvPr>
          <p:cNvSpPr txBox="1"/>
          <p:nvPr/>
        </p:nvSpPr>
        <p:spPr>
          <a:xfrm>
            <a:off x="6431214" y="3157257"/>
            <a:ext cx="1191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Catalog Service</a:t>
            </a:r>
          </a:p>
        </p:txBody>
      </p:sp>
      <p:sp>
        <p:nvSpPr>
          <p:cNvPr id="52" name="Magnetic Disk 51">
            <a:extLst>
              <a:ext uri="{FF2B5EF4-FFF2-40B4-BE49-F238E27FC236}">
                <a16:creationId xmlns:a16="http://schemas.microsoft.com/office/drawing/2014/main" id="{7EC10C3D-C23A-0B4C-8DC2-B291070B9B73}"/>
              </a:ext>
            </a:extLst>
          </p:cNvPr>
          <p:cNvSpPr/>
          <p:nvPr/>
        </p:nvSpPr>
        <p:spPr>
          <a:xfrm>
            <a:off x="9192125" y="3020373"/>
            <a:ext cx="577516" cy="517981"/>
          </a:xfrm>
          <a:prstGeom prst="flowChartMagneticDisk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DCE11D5-ED0E-2B45-8E95-F23365CB53FE}"/>
              </a:ext>
            </a:extLst>
          </p:cNvPr>
          <p:cNvSpPr txBox="1"/>
          <p:nvPr/>
        </p:nvSpPr>
        <p:spPr>
          <a:xfrm>
            <a:off x="9235499" y="3254239"/>
            <a:ext cx="5052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DB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A45786-4966-7643-8599-7EB780E7FAF5}"/>
              </a:ext>
            </a:extLst>
          </p:cNvPr>
          <p:cNvCxnSpPr>
            <a:stCxn id="47" idx="3"/>
            <a:endCxn id="52" idx="2"/>
          </p:cNvCxnSpPr>
          <p:nvPr/>
        </p:nvCxnSpPr>
        <p:spPr>
          <a:xfrm flipV="1">
            <a:off x="8691613" y="3279364"/>
            <a:ext cx="500512" cy="57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3085B963-533F-D24B-8DE6-4219C962B52F}"/>
              </a:ext>
            </a:extLst>
          </p:cNvPr>
          <p:cNvSpPr/>
          <p:nvPr/>
        </p:nvSpPr>
        <p:spPr>
          <a:xfrm>
            <a:off x="5390147" y="3814637"/>
            <a:ext cx="4466122" cy="750771"/>
          </a:xfrm>
          <a:prstGeom prst="roundRect">
            <a:avLst/>
          </a:prstGeom>
          <a:noFill/>
          <a:ln>
            <a:solidFill>
              <a:srgbClr val="00B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9952AC23-7398-B543-827F-E7AC167032BC}"/>
              </a:ext>
            </a:extLst>
          </p:cNvPr>
          <p:cNvSpPr/>
          <p:nvPr/>
        </p:nvSpPr>
        <p:spPr>
          <a:xfrm>
            <a:off x="5515275" y="3990032"/>
            <a:ext cx="3176338" cy="471638"/>
          </a:xfrm>
          <a:prstGeom prst="roundRect">
            <a:avLst/>
          </a:prstGeom>
          <a:noFill/>
          <a:ln>
            <a:solidFill>
              <a:srgbClr val="00B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BEEB5EC-88A2-6242-A7D0-3B8373C7F1FB}"/>
              </a:ext>
            </a:extLst>
          </p:cNvPr>
          <p:cNvSpPr txBox="1"/>
          <p:nvPr/>
        </p:nvSpPr>
        <p:spPr>
          <a:xfrm>
            <a:off x="6528485" y="4098041"/>
            <a:ext cx="99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User Service</a:t>
            </a:r>
          </a:p>
        </p:txBody>
      </p:sp>
      <p:sp>
        <p:nvSpPr>
          <p:cNvPr id="57" name="Magnetic Disk 56">
            <a:extLst>
              <a:ext uri="{FF2B5EF4-FFF2-40B4-BE49-F238E27FC236}">
                <a16:creationId xmlns:a16="http://schemas.microsoft.com/office/drawing/2014/main" id="{D9A2601F-80E1-CF4C-A3BE-97A861E20398}"/>
              </a:ext>
            </a:extLst>
          </p:cNvPr>
          <p:cNvSpPr/>
          <p:nvPr/>
        </p:nvSpPr>
        <p:spPr>
          <a:xfrm>
            <a:off x="9192125" y="3961157"/>
            <a:ext cx="577516" cy="517981"/>
          </a:xfrm>
          <a:prstGeom prst="flowChartMagneticDisk">
            <a:avLst/>
          </a:prstGeom>
          <a:noFill/>
          <a:ln>
            <a:solidFill>
              <a:srgbClr val="00B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538BD0B-D297-B749-8A06-A52EA7780F22}"/>
              </a:ext>
            </a:extLst>
          </p:cNvPr>
          <p:cNvSpPr txBox="1"/>
          <p:nvPr/>
        </p:nvSpPr>
        <p:spPr>
          <a:xfrm>
            <a:off x="9235499" y="4195023"/>
            <a:ext cx="5052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DB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916C9A7-56E7-464D-8BCB-71D0A59C2369}"/>
              </a:ext>
            </a:extLst>
          </p:cNvPr>
          <p:cNvCxnSpPr>
            <a:stCxn id="55" idx="3"/>
            <a:endCxn id="57" idx="2"/>
          </p:cNvCxnSpPr>
          <p:nvPr/>
        </p:nvCxnSpPr>
        <p:spPr>
          <a:xfrm flipV="1">
            <a:off x="8691613" y="4220148"/>
            <a:ext cx="500512" cy="570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B13E1A3F-7475-2E4B-BBE3-848FEE378DEA}"/>
              </a:ext>
            </a:extLst>
          </p:cNvPr>
          <p:cNvSpPr/>
          <p:nvPr/>
        </p:nvSpPr>
        <p:spPr>
          <a:xfrm>
            <a:off x="5390147" y="4702334"/>
            <a:ext cx="4466122" cy="750771"/>
          </a:xfrm>
          <a:prstGeom prst="roundRect">
            <a:avLst/>
          </a:prstGeom>
          <a:noFill/>
          <a:ln>
            <a:solidFill>
              <a:srgbClr val="0070C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12502A7-3188-4844-B838-1E5902BF1F5A}"/>
              </a:ext>
            </a:extLst>
          </p:cNvPr>
          <p:cNvSpPr/>
          <p:nvPr/>
        </p:nvSpPr>
        <p:spPr>
          <a:xfrm>
            <a:off x="5515275" y="4877729"/>
            <a:ext cx="3176338" cy="471638"/>
          </a:xfrm>
          <a:prstGeom prst="roundRect">
            <a:avLst/>
          </a:prstGeom>
          <a:noFill/>
          <a:ln>
            <a:solidFill>
              <a:srgbClr val="0070C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1356A27-5F10-514E-B301-1B3E1EB9E35B}"/>
              </a:ext>
            </a:extLst>
          </p:cNvPr>
          <p:cNvSpPr txBox="1"/>
          <p:nvPr/>
        </p:nvSpPr>
        <p:spPr>
          <a:xfrm>
            <a:off x="6489212" y="4985738"/>
            <a:ext cx="1076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Order Service</a:t>
            </a:r>
          </a:p>
        </p:txBody>
      </p:sp>
      <p:sp>
        <p:nvSpPr>
          <p:cNvPr id="63" name="Magnetic Disk 62">
            <a:extLst>
              <a:ext uri="{FF2B5EF4-FFF2-40B4-BE49-F238E27FC236}">
                <a16:creationId xmlns:a16="http://schemas.microsoft.com/office/drawing/2014/main" id="{74C13739-DD82-B440-B733-8EE04A804A97}"/>
              </a:ext>
            </a:extLst>
          </p:cNvPr>
          <p:cNvSpPr/>
          <p:nvPr/>
        </p:nvSpPr>
        <p:spPr>
          <a:xfrm>
            <a:off x="9192125" y="4848854"/>
            <a:ext cx="577516" cy="517981"/>
          </a:xfrm>
          <a:prstGeom prst="flowChartMagneticDisk">
            <a:avLst/>
          </a:prstGeom>
          <a:noFill/>
          <a:ln>
            <a:solidFill>
              <a:srgbClr val="0070C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207E403-4BCF-514E-A7E5-C318C88B8427}"/>
              </a:ext>
            </a:extLst>
          </p:cNvPr>
          <p:cNvSpPr txBox="1"/>
          <p:nvPr/>
        </p:nvSpPr>
        <p:spPr>
          <a:xfrm>
            <a:off x="9235499" y="5082720"/>
            <a:ext cx="5052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DB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0093622-DDEB-2A48-9930-871E16B67C4C}"/>
              </a:ext>
            </a:extLst>
          </p:cNvPr>
          <p:cNvCxnSpPr>
            <a:stCxn id="61" idx="3"/>
            <a:endCxn id="63" idx="2"/>
          </p:cNvCxnSpPr>
          <p:nvPr/>
        </p:nvCxnSpPr>
        <p:spPr>
          <a:xfrm flipV="1">
            <a:off x="8691613" y="5107845"/>
            <a:ext cx="500512" cy="570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BD6452-41C8-4540-B2C4-3E781193895C}"/>
              </a:ext>
            </a:extLst>
          </p:cNvPr>
          <p:cNvCxnSpPr>
            <a:endCxn id="3" idx="1"/>
          </p:cNvCxnSpPr>
          <p:nvPr/>
        </p:nvCxnSpPr>
        <p:spPr>
          <a:xfrm flipV="1">
            <a:off x="4750645" y="3249239"/>
            <a:ext cx="639502" cy="5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D14C6A9-B11F-144B-A289-D96BC5630471}"/>
              </a:ext>
            </a:extLst>
          </p:cNvPr>
          <p:cNvCxnSpPr/>
          <p:nvPr/>
        </p:nvCxnSpPr>
        <p:spPr>
          <a:xfrm flipV="1">
            <a:off x="4755390" y="4229987"/>
            <a:ext cx="639502" cy="50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AF668E9-8775-1A42-A6B5-C39B3257EB26}"/>
              </a:ext>
            </a:extLst>
          </p:cNvPr>
          <p:cNvCxnSpPr/>
          <p:nvPr/>
        </p:nvCxnSpPr>
        <p:spPr>
          <a:xfrm flipV="1">
            <a:off x="4778047" y="5072719"/>
            <a:ext cx="639502" cy="500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514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0A305-D985-6748-8563-B74EBA9BF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estore</a:t>
            </a:r>
            <a:r>
              <a:rPr lang="en-US" dirty="0"/>
              <a:t> cloud </a:t>
            </a:r>
            <a:r>
              <a:rPr lang="en-US" dirty="0" err="1"/>
              <a:t>microservice</a:t>
            </a:r>
            <a:r>
              <a:rPr lang="en-US" dirty="0"/>
              <a:t>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0E3392-3BBE-824E-811F-2E4D9924824F}"/>
              </a:ext>
            </a:extLst>
          </p:cNvPr>
          <p:cNvSpPr txBox="1"/>
          <p:nvPr/>
        </p:nvSpPr>
        <p:spPr>
          <a:xfrm>
            <a:off x="11726333" y="3285067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992E872-E0C7-8D4C-BFBE-59DB1F684243}"/>
              </a:ext>
            </a:extLst>
          </p:cNvPr>
          <p:cNvSpPr/>
          <p:nvPr/>
        </p:nvSpPr>
        <p:spPr>
          <a:xfrm>
            <a:off x="946768" y="3404490"/>
            <a:ext cx="976160" cy="1016713"/>
          </a:xfrm>
          <a:prstGeom prst="ellipse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1DA3E3-1B8B-3041-A2D4-C74FC0F267BB}"/>
              </a:ext>
            </a:extLst>
          </p:cNvPr>
          <p:cNvSpPr txBox="1"/>
          <p:nvPr/>
        </p:nvSpPr>
        <p:spPr>
          <a:xfrm>
            <a:off x="1123214" y="3803623"/>
            <a:ext cx="6431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CLIENT</a:t>
            </a:r>
            <a:endParaRPr lang="en-US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C748BC-E3B5-2147-A1B5-B131F501FD60}"/>
              </a:ext>
            </a:extLst>
          </p:cNvPr>
          <p:cNvSpPr/>
          <p:nvPr/>
        </p:nvSpPr>
        <p:spPr>
          <a:xfrm>
            <a:off x="2695074" y="2755899"/>
            <a:ext cx="8595360" cy="2835129"/>
          </a:xfrm>
          <a:prstGeom prst="rect">
            <a:avLst/>
          </a:prstGeom>
          <a:noFill/>
          <a:ln>
            <a:solidFill>
              <a:schemeClr val="accent4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3539A30-E9C8-8A43-9B7D-E6773AB410D4}"/>
              </a:ext>
            </a:extLst>
          </p:cNvPr>
          <p:cNvSpPr/>
          <p:nvPr/>
        </p:nvSpPr>
        <p:spPr>
          <a:xfrm>
            <a:off x="2793065" y="2850860"/>
            <a:ext cx="1121921" cy="2584777"/>
          </a:xfrm>
          <a:prstGeom prst="roundRect">
            <a:avLst/>
          </a:prstGeom>
          <a:noFill/>
          <a:ln>
            <a:solidFill>
              <a:srgbClr val="00B0F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FA1722-4C0D-2C4F-B346-6AEAF62AC9F6}"/>
              </a:ext>
            </a:extLst>
          </p:cNvPr>
          <p:cNvSpPr txBox="1"/>
          <p:nvPr/>
        </p:nvSpPr>
        <p:spPr>
          <a:xfrm>
            <a:off x="2824704" y="4848027"/>
            <a:ext cx="1090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solidFill>
                  <a:srgbClr val="00B0F0"/>
                </a:solidFill>
              </a:rPr>
              <a:t>UI</a:t>
            </a:r>
            <a:endParaRPr lang="en-US" b="1" i="1" dirty="0">
              <a:solidFill>
                <a:srgbClr val="00B0F0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5F51D66-899F-014D-BA2F-F8E2BE553301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922928" y="3912847"/>
            <a:ext cx="772146" cy="0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14CD453-1B2C-CA49-AA29-2C78747B5F33}"/>
              </a:ext>
            </a:extLst>
          </p:cNvPr>
          <p:cNvSpPr/>
          <p:nvPr/>
        </p:nvSpPr>
        <p:spPr>
          <a:xfrm>
            <a:off x="6747309" y="2873853"/>
            <a:ext cx="4466122" cy="750771"/>
          </a:xfrm>
          <a:prstGeom prst="round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6DE32934-1BEC-594D-8226-8195D5443B8F}"/>
              </a:ext>
            </a:extLst>
          </p:cNvPr>
          <p:cNvSpPr/>
          <p:nvPr/>
        </p:nvSpPr>
        <p:spPr>
          <a:xfrm>
            <a:off x="6872437" y="3049248"/>
            <a:ext cx="3176338" cy="471638"/>
          </a:xfrm>
          <a:prstGeom prst="round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363008F-B96E-2341-A407-8C63528717F7}"/>
              </a:ext>
            </a:extLst>
          </p:cNvPr>
          <p:cNvSpPr txBox="1"/>
          <p:nvPr/>
        </p:nvSpPr>
        <p:spPr>
          <a:xfrm>
            <a:off x="7788376" y="3157257"/>
            <a:ext cx="1191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Catalog Service</a:t>
            </a:r>
          </a:p>
        </p:txBody>
      </p:sp>
      <p:sp>
        <p:nvSpPr>
          <p:cNvPr id="52" name="Magnetic Disk 51">
            <a:extLst>
              <a:ext uri="{FF2B5EF4-FFF2-40B4-BE49-F238E27FC236}">
                <a16:creationId xmlns:a16="http://schemas.microsoft.com/office/drawing/2014/main" id="{7EC10C3D-C23A-0B4C-8DC2-B291070B9B73}"/>
              </a:ext>
            </a:extLst>
          </p:cNvPr>
          <p:cNvSpPr/>
          <p:nvPr/>
        </p:nvSpPr>
        <p:spPr>
          <a:xfrm>
            <a:off x="10549287" y="3020373"/>
            <a:ext cx="577516" cy="517981"/>
          </a:xfrm>
          <a:prstGeom prst="flowChartMagneticDisk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DCE11D5-ED0E-2B45-8E95-F23365CB53FE}"/>
              </a:ext>
            </a:extLst>
          </p:cNvPr>
          <p:cNvSpPr txBox="1"/>
          <p:nvPr/>
        </p:nvSpPr>
        <p:spPr>
          <a:xfrm>
            <a:off x="10592661" y="3254239"/>
            <a:ext cx="5052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DB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A45786-4966-7643-8599-7EB780E7FAF5}"/>
              </a:ext>
            </a:extLst>
          </p:cNvPr>
          <p:cNvCxnSpPr>
            <a:stCxn id="47" idx="3"/>
            <a:endCxn id="52" idx="2"/>
          </p:cNvCxnSpPr>
          <p:nvPr/>
        </p:nvCxnSpPr>
        <p:spPr>
          <a:xfrm flipV="1">
            <a:off x="10048775" y="3279364"/>
            <a:ext cx="500512" cy="57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3085B963-533F-D24B-8DE6-4219C962B52F}"/>
              </a:ext>
            </a:extLst>
          </p:cNvPr>
          <p:cNvSpPr/>
          <p:nvPr/>
        </p:nvSpPr>
        <p:spPr>
          <a:xfrm>
            <a:off x="6747309" y="3814637"/>
            <a:ext cx="4466122" cy="750771"/>
          </a:xfrm>
          <a:prstGeom prst="roundRect">
            <a:avLst/>
          </a:prstGeom>
          <a:noFill/>
          <a:ln>
            <a:solidFill>
              <a:srgbClr val="00B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9952AC23-7398-B543-827F-E7AC167032BC}"/>
              </a:ext>
            </a:extLst>
          </p:cNvPr>
          <p:cNvSpPr/>
          <p:nvPr/>
        </p:nvSpPr>
        <p:spPr>
          <a:xfrm>
            <a:off x="6872437" y="3990032"/>
            <a:ext cx="3176338" cy="471638"/>
          </a:xfrm>
          <a:prstGeom prst="roundRect">
            <a:avLst/>
          </a:prstGeom>
          <a:noFill/>
          <a:ln>
            <a:solidFill>
              <a:srgbClr val="00B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BEEB5EC-88A2-6242-A7D0-3B8373C7F1FB}"/>
              </a:ext>
            </a:extLst>
          </p:cNvPr>
          <p:cNvSpPr txBox="1"/>
          <p:nvPr/>
        </p:nvSpPr>
        <p:spPr>
          <a:xfrm>
            <a:off x="7885647" y="4098041"/>
            <a:ext cx="997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User Service</a:t>
            </a:r>
          </a:p>
        </p:txBody>
      </p:sp>
      <p:sp>
        <p:nvSpPr>
          <p:cNvPr id="57" name="Magnetic Disk 56">
            <a:extLst>
              <a:ext uri="{FF2B5EF4-FFF2-40B4-BE49-F238E27FC236}">
                <a16:creationId xmlns:a16="http://schemas.microsoft.com/office/drawing/2014/main" id="{D9A2601F-80E1-CF4C-A3BE-97A861E20398}"/>
              </a:ext>
            </a:extLst>
          </p:cNvPr>
          <p:cNvSpPr/>
          <p:nvPr/>
        </p:nvSpPr>
        <p:spPr>
          <a:xfrm>
            <a:off x="10549287" y="3961157"/>
            <a:ext cx="577516" cy="517981"/>
          </a:xfrm>
          <a:prstGeom prst="flowChartMagneticDisk">
            <a:avLst/>
          </a:prstGeom>
          <a:noFill/>
          <a:ln>
            <a:solidFill>
              <a:srgbClr val="00B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538BD0B-D297-B749-8A06-A52EA7780F22}"/>
              </a:ext>
            </a:extLst>
          </p:cNvPr>
          <p:cNvSpPr txBox="1"/>
          <p:nvPr/>
        </p:nvSpPr>
        <p:spPr>
          <a:xfrm>
            <a:off x="10592661" y="4195023"/>
            <a:ext cx="5052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DB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916C9A7-56E7-464D-8BCB-71D0A59C2369}"/>
              </a:ext>
            </a:extLst>
          </p:cNvPr>
          <p:cNvCxnSpPr>
            <a:stCxn id="55" idx="3"/>
            <a:endCxn id="57" idx="2"/>
          </p:cNvCxnSpPr>
          <p:nvPr/>
        </p:nvCxnSpPr>
        <p:spPr>
          <a:xfrm flipV="1">
            <a:off x="10048775" y="4220148"/>
            <a:ext cx="500512" cy="570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B13E1A3F-7475-2E4B-BBE3-848FEE378DEA}"/>
              </a:ext>
            </a:extLst>
          </p:cNvPr>
          <p:cNvSpPr/>
          <p:nvPr/>
        </p:nvSpPr>
        <p:spPr>
          <a:xfrm>
            <a:off x="6747309" y="4702334"/>
            <a:ext cx="4466122" cy="750771"/>
          </a:xfrm>
          <a:prstGeom prst="roundRect">
            <a:avLst/>
          </a:prstGeom>
          <a:noFill/>
          <a:ln>
            <a:solidFill>
              <a:srgbClr val="0070C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12502A7-3188-4844-B838-1E5902BF1F5A}"/>
              </a:ext>
            </a:extLst>
          </p:cNvPr>
          <p:cNvSpPr/>
          <p:nvPr/>
        </p:nvSpPr>
        <p:spPr>
          <a:xfrm>
            <a:off x="6872437" y="4877729"/>
            <a:ext cx="3176338" cy="471638"/>
          </a:xfrm>
          <a:prstGeom prst="roundRect">
            <a:avLst/>
          </a:prstGeom>
          <a:noFill/>
          <a:ln>
            <a:solidFill>
              <a:srgbClr val="0070C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1356A27-5F10-514E-B301-1B3E1EB9E35B}"/>
              </a:ext>
            </a:extLst>
          </p:cNvPr>
          <p:cNvSpPr txBox="1"/>
          <p:nvPr/>
        </p:nvSpPr>
        <p:spPr>
          <a:xfrm>
            <a:off x="7846374" y="4985738"/>
            <a:ext cx="1076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Order Service</a:t>
            </a:r>
          </a:p>
        </p:txBody>
      </p:sp>
      <p:sp>
        <p:nvSpPr>
          <p:cNvPr id="63" name="Magnetic Disk 62">
            <a:extLst>
              <a:ext uri="{FF2B5EF4-FFF2-40B4-BE49-F238E27FC236}">
                <a16:creationId xmlns:a16="http://schemas.microsoft.com/office/drawing/2014/main" id="{74C13739-DD82-B440-B733-8EE04A804A97}"/>
              </a:ext>
            </a:extLst>
          </p:cNvPr>
          <p:cNvSpPr/>
          <p:nvPr/>
        </p:nvSpPr>
        <p:spPr>
          <a:xfrm>
            <a:off x="10549287" y="4848854"/>
            <a:ext cx="577516" cy="517981"/>
          </a:xfrm>
          <a:prstGeom prst="flowChartMagneticDisk">
            <a:avLst/>
          </a:prstGeom>
          <a:noFill/>
          <a:ln>
            <a:solidFill>
              <a:srgbClr val="0070C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207E403-4BCF-514E-A7E5-C318C88B8427}"/>
              </a:ext>
            </a:extLst>
          </p:cNvPr>
          <p:cNvSpPr txBox="1"/>
          <p:nvPr/>
        </p:nvSpPr>
        <p:spPr>
          <a:xfrm>
            <a:off x="10592661" y="5082720"/>
            <a:ext cx="5052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DB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0093622-DDEB-2A48-9930-871E16B67C4C}"/>
              </a:ext>
            </a:extLst>
          </p:cNvPr>
          <p:cNvCxnSpPr>
            <a:stCxn id="61" idx="3"/>
            <a:endCxn id="63" idx="2"/>
          </p:cNvCxnSpPr>
          <p:nvPr/>
        </p:nvCxnSpPr>
        <p:spPr>
          <a:xfrm flipV="1">
            <a:off x="10048775" y="5107845"/>
            <a:ext cx="500512" cy="570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BD6452-41C8-4540-B2C4-3E781193895C}"/>
              </a:ext>
            </a:extLst>
          </p:cNvPr>
          <p:cNvCxnSpPr>
            <a:endCxn id="3" idx="1"/>
          </p:cNvCxnSpPr>
          <p:nvPr/>
        </p:nvCxnSpPr>
        <p:spPr>
          <a:xfrm flipV="1">
            <a:off x="6107807" y="3249239"/>
            <a:ext cx="639502" cy="50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D14C6A9-B11F-144B-A289-D96BC5630471}"/>
              </a:ext>
            </a:extLst>
          </p:cNvPr>
          <p:cNvCxnSpPr>
            <a:cxnSpLocks/>
          </p:cNvCxnSpPr>
          <p:nvPr/>
        </p:nvCxnSpPr>
        <p:spPr>
          <a:xfrm>
            <a:off x="6126398" y="3255800"/>
            <a:ext cx="625656" cy="974187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AF668E9-8775-1A42-A6B5-C39B3257EB26}"/>
              </a:ext>
            </a:extLst>
          </p:cNvPr>
          <p:cNvCxnSpPr>
            <a:cxnSpLocks/>
          </p:cNvCxnSpPr>
          <p:nvPr/>
        </p:nvCxnSpPr>
        <p:spPr>
          <a:xfrm>
            <a:off x="6115070" y="3249238"/>
            <a:ext cx="659641" cy="1823481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4702D502-05CB-B648-ADB2-F56B10CDCD54}"/>
              </a:ext>
            </a:extLst>
          </p:cNvPr>
          <p:cNvSpPr/>
          <p:nvPr/>
        </p:nvSpPr>
        <p:spPr>
          <a:xfrm>
            <a:off x="4235102" y="2854575"/>
            <a:ext cx="1872705" cy="1107195"/>
          </a:xfrm>
          <a:prstGeom prst="roundRect">
            <a:avLst/>
          </a:prstGeom>
          <a:noFill/>
          <a:ln>
            <a:solidFill>
              <a:srgbClr val="00B0F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EB6F79-A9A5-E442-B085-1B4C723C6E92}"/>
              </a:ext>
            </a:extLst>
          </p:cNvPr>
          <p:cNvSpPr txBox="1"/>
          <p:nvPr/>
        </p:nvSpPr>
        <p:spPr>
          <a:xfrm>
            <a:off x="4607785" y="3275620"/>
            <a:ext cx="1090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solidFill>
                  <a:srgbClr val="00B0F0"/>
                </a:solidFill>
              </a:rPr>
              <a:t>API Gateway</a:t>
            </a:r>
            <a:endParaRPr lang="en-US" b="1" i="1" dirty="0">
              <a:solidFill>
                <a:srgbClr val="00B0F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DECCBC-EFAC-004E-ACF1-6B2374D6FDF8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3922249" y="3408173"/>
            <a:ext cx="31285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162BDD3-5DB0-7D47-B401-C99E6234A1D1}"/>
              </a:ext>
            </a:extLst>
          </p:cNvPr>
          <p:cNvSpPr/>
          <p:nvPr/>
        </p:nvSpPr>
        <p:spPr>
          <a:xfrm>
            <a:off x="4235271" y="4070730"/>
            <a:ext cx="1900752" cy="674355"/>
          </a:xfrm>
          <a:prstGeom prst="round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C64713C-206F-9345-9C4A-30F24BCD2955}"/>
              </a:ext>
            </a:extLst>
          </p:cNvPr>
          <p:cNvSpPr txBox="1"/>
          <p:nvPr/>
        </p:nvSpPr>
        <p:spPr>
          <a:xfrm>
            <a:off x="4596056" y="4263424"/>
            <a:ext cx="1090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solidFill>
                  <a:srgbClr val="00B0F0"/>
                </a:solidFill>
              </a:rPr>
              <a:t>Config</a:t>
            </a:r>
            <a:r>
              <a:rPr lang="en-US" sz="1200" b="1" i="1" dirty="0">
                <a:solidFill>
                  <a:srgbClr val="00B0F0"/>
                </a:solidFill>
              </a:rPr>
              <a:t> Service</a:t>
            </a:r>
            <a:endParaRPr lang="en-US" b="1" i="1" dirty="0">
              <a:solidFill>
                <a:srgbClr val="00B0F0"/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A4936DB2-7EE3-7E48-ADD1-5E875351A368}"/>
              </a:ext>
            </a:extLst>
          </p:cNvPr>
          <p:cNvSpPr/>
          <p:nvPr/>
        </p:nvSpPr>
        <p:spPr>
          <a:xfrm>
            <a:off x="4235102" y="4856294"/>
            <a:ext cx="1900752" cy="674355"/>
          </a:xfrm>
          <a:prstGeom prst="round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36A8520-5EC6-2D43-912E-209DFD3F60C5}"/>
              </a:ext>
            </a:extLst>
          </p:cNvPr>
          <p:cNvSpPr txBox="1"/>
          <p:nvPr/>
        </p:nvSpPr>
        <p:spPr>
          <a:xfrm>
            <a:off x="4595887" y="5048988"/>
            <a:ext cx="1090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solidFill>
                  <a:srgbClr val="00B0F0"/>
                </a:solidFill>
              </a:rPr>
              <a:t>Discovery Service</a:t>
            </a:r>
            <a:endParaRPr lang="en-US" b="1" i="1" dirty="0">
              <a:solidFill>
                <a:srgbClr val="00B0F0"/>
              </a:solidFill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72D47A5-8AA4-7C42-B885-48D9843BB81A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6117432" y="3249239"/>
            <a:ext cx="629877" cy="1117674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A6C59F2-A396-8A48-A4E4-DF6980DC4E8B}"/>
              </a:ext>
            </a:extLst>
          </p:cNvPr>
          <p:cNvCxnSpPr>
            <a:cxnSpLocks/>
            <a:endCxn id="54" idx="1"/>
          </p:cNvCxnSpPr>
          <p:nvPr/>
        </p:nvCxnSpPr>
        <p:spPr>
          <a:xfrm flipV="1">
            <a:off x="6124026" y="4190023"/>
            <a:ext cx="623283" cy="118798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D8D8A9A-D05A-494F-9A97-1D72D1A3D0C0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6124026" y="4308821"/>
            <a:ext cx="623283" cy="768899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B463AD1-3DAF-6D48-BE32-3D8E683E6968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6165773" y="3249239"/>
            <a:ext cx="581536" cy="1799749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5C81C2A-367D-1548-B89F-3E467811F886}"/>
              </a:ext>
            </a:extLst>
          </p:cNvPr>
          <p:cNvCxnSpPr>
            <a:cxnSpLocks/>
            <a:endCxn id="54" idx="1"/>
          </p:cNvCxnSpPr>
          <p:nvPr/>
        </p:nvCxnSpPr>
        <p:spPr>
          <a:xfrm flipV="1">
            <a:off x="6124695" y="4190023"/>
            <a:ext cx="622614" cy="913912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AECE875-52E1-B944-BA4D-157BF6E4F777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6135854" y="5035308"/>
            <a:ext cx="611455" cy="42412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615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237</TotalTime>
  <Words>260</Words>
  <Application>Microsoft Macintosh PowerPoint</Application>
  <PresentationFormat>Widescreen</PresentationFormat>
  <Paragraphs>61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Garamond</vt:lpstr>
      <vt:lpstr>Organic</vt:lpstr>
      <vt:lpstr>Let’s Microservices</vt:lpstr>
      <vt:lpstr>Monolithic Applications</vt:lpstr>
      <vt:lpstr>What’s wrong with Monolithic’s?</vt:lpstr>
      <vt:lpstr>J2EE Stack</vt:lpstr>
      <vt:lpstr>RoR Stack</vt:lpstr>
      <vt:lpstr>NodeJS Stack</vt:lpstr>
      <vt:lpstr>The estore monolithic architecture</vt:lpstr>
      <vt:lpstr>The estore microservice architecture</vt:lpstr>
      <vt:lpstr>The estore cloud microservice architecture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Microservices</dc:title>
  <dc:creator>Subrahmanyam Devarakonda</dc:creator>
  <cp:lastModifiedBy>Subrahmanyam Devarakonda</cp:lastModifiedBy>
  <cp:revision>41</cp:revision>
  <cp:lastPrinted>2018-02-18T17:41:14Z</cp:lastPrinted>
  <dcterms:created xsi:type="dcterms:W3CDTF">2018-02-18T14:38:46Z</dcterms:created>
  <dcterms:modified xsi:type="dcterms:W3CDTF">2018-02-24T22:34:55Z</dcterms:modified>
</cp:coreProperties>
</file>